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1" r:id="rId4"/>
    <p:sldId id="278" r:id="rId5"/>
    <p:sldId id="268" r:id="rId6"/>
    <p:sldId id="269" r:id="rId7"/>
    <p:sldId id="270" r:id="rId8"/>
    <p:sldId id="271" r:id="rId9"/>
    <p:sldId id="279" r:id="rId10"/>
    <p:sldId id="272" r:id="rId11"/>
    <p:sldId id="273" r:id="rId12"/>
    <p:sldId id="274" r:id="rId13"/>
    <p:sldId id="275" r:id="rId14"/>
    <p:sldId id="276" r:id="rId15"/>
    <p:sldId id="259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0CB510-C2A4-468B-9771-473DAC3901DA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B0DD4-ED16-49BB-8165-120F5FEE55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269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C27E-EA11-447B-A08D-1CC89F8C1E46}" type="datetime1">
              <a:rPr lang="ru-RU" smtClean="0"/>
              <a:t>17.02.2026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BCDB-3F60-459B-A6DF-8E2C8DE2A7ED}" type="datetime1">
              <a:rPr lang="ru-RU" smtClean="0"/>
              <a:t>17.02.2026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98A5-A036-4884-B35F-8915D98D5356}" type="datetime1">
              <a:rPr lang="ru-RU" smtClean="0"/>
              <a:t>17.02.2026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52DF-2DE4-4723-90D5-4A18075C7033}" type="datetime1">
              <a:rPr lang="ru-RU" smtClean="0"/>
              <a:t>17.02.2026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C992-D917-4ED6-9890-072AE55EFCB7}" type="datetime1">
              <a:rPr lang="ru-RU" smtClean="0"/>
              <a:t>17.02.2026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E385-FCDD-426A-9C08-B61AF974735D}" type="datetime1">
              <a:rPr lang="ru-RU" smtClean="0"/>
              <a:t>17.02.2026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3544-CF0E-4798-A755-B2CC8028EF15}" type="datetime1">
              <a:rPr lang="ru-RU" smtClean="0"/>
              <a:t>17.02.2026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B0E6-1A3F-42EE-A846-ED89485CB4D0}" type="datetime1">
              <a:rPr lang="ru-RU" smtClean="0"/>
              <a:t>17.02.2026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AB64-FCC3-484E-AFD3-203C18556493}" type="datetime1">
              <a:rPr lang="ru-RU" smtClean="0"/>
              <a:t>17.02.2026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6FC5A-C329-4698-9DA5-492E76E62C0D}" type="datetime1">
              <a:rPr lang="ru-RU" smtClean="0"/>
              <a:t>17.02.2026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43AC-15D6-4F4B-8BBF-8E9107CB63C7}" type="datetime1">
              <a:rPr lang="ru-RU" smtClean="0"/>
              <a:t>17.02.2026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4D31-40F2-4D0A-81E3-23E3756C0873}" type="datetime1">
              <a:rPr lang="ru-RU" smtClean="0"/>
              <a:t>17.02.2026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6.emf"/><Relationship Id="rId7" Type="http://schemas.openxmlformats.org/officeDocument/2006/relationships/image" Target="../media/image10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emf"/><Relationship Id="rId4" Type="http://schemas.openxmlformats.org/officeDocument/2006/relationships/image" Target="../media/image7.emf"/><Relationship Id="rId9" Type="http://schemas.openxmlformats.org/officeDocument/2006/relationships/image" Target="../media/image1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3.emf"/><Relationship Id="rId4" Type="http://schemas.openxmlformats.org/officeDocument/2006/relationships/package" Target="../embeddings/Microsoft_Word_Document1.docx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">
            <a:extLst>
              <a:ext uri="{FF2B5EF4-FFF2-40B4-BE49-F238E27FC236}">
                <a16:creationId xmlns="" xmlns:a16="http://schemas.microsoft.com/office/drawing/2014/main" id="{0692D69B-A26C-C317-CA89-708DB07C7BC9}"/>
              </a:ext>
            </a:extLst>
          </p:cNvPr>
          <p:cNvSpPr txBox="1">
            <a:spLocks/>
          </p:cNvSpPr>
          <p:nvPr/>
        </p:nvSpPr>
        <p:spPr>
          <a:xfrm>
            <a:off x="3923928" y="4299942"/>
            <a:ext cx="3787487" cy="27384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1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13" name="Текст 2">
            <a:extLst>
              <a:ext uri="{FF2B5EF4-FFF2-40B4-BE49-F238E27FC236}">
                <a16:creationId xmlns="" xmlns:a16="http://schemas.microsoft.com/office/drawing/2014/main" id="{E0CDE857-AB0E-DFBD-E7D5-3F650940C534}"/>
              </a:ext>
            </a:extLst>
          </p:cNvPr>
          <p:cNvSpPr txBox="1">
            <a:spLocks/>
          </p:cNvSpPr>
          <p:nvPr/>
        </p:nvSpPr>
        <p:spPr>
          <a:xfrm>
            <a:off x="3923928" y="4512890"/>
            <a:ext cx="3787487" cy="27766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0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15" name="Текст 4">
            <a:extLst>
              <a:ext uri="{FF2B5EF4-FFF2-40B4-BE49-F238E27FC236}">
                <a16:creationId xmlns="" xmlns:a16="http://schemas.microsoft.com/office/drawing/2014/main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1297460" y="2472846"/>
            <a:ext cx="6567616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УФНС РОССИИ ПО АМУРСКОЙ ОБЛАСТИ 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Текст 5">
            <a:extLst>
              <a:ext uri="{FF2B5EF4-FFF2-40B4-BE49-F238E27FC236}">
                <a16:creationId xmlns="" xmlns:a16="http://schemas.microsoft.com/office/drawing/2014/main" id="{BF8F81C8-7A12-6529-B055-02299F8A04D0}"/>
              </a:ext>
            </a:extLst>
          </p:cNvPr>
          <p:cNvSpPr txBox="1">
            <a:spLocks/>
          </p:cNvSpPr>
          <p:nvPr/>
        </p:nvSpPr>
        <p:spPr>
          <a:xfrm>
            <a:off x="1297459" y="3225032"/>
            <a:ext cx="6567617" cy="114691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ru-RU" sz="2100" b="1" dirty="0">
                <a:solidFill>
                  <a:srgbClr val="2A3A7B"/>
                </a:solidFill>
                <a:latin typeface="Arial" panose="020B0604020202020204"/>
              </a:rPr>
              <a:t>АвтоУСН, преимущества режима, порядок перехода на АвтоУСН</a:t>
            </a:r>
            <a:endParaRPr kumimoji="0" lang="ru-RU" sz="21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/>
            </a:endParaRPr>
          </a:p>
        </p:txBody>
      </p:sp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8927" y="1309317"/>
            <a:ext cx="1041622" cy="119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31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10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1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733069" y="432936"/>
            <a:ext cx="6601531" cy="345890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6360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АУСН: </a:t>
            </a:r>
            <a:endParaRPr lang="ru-RU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440035"/>
            <a:ext cx="2880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Признаваемые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220072" y="432936"/>
            <a:ext cx="2988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признаваемые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67246" y="778826"/>
            <a:ext cx="3681897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Соответствующие </a:t>
            </a:r>
            <a:r>
              <a:rPr lang="ru-RU" sz="1200" b="1" dirty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критериям, указанным в п. 1 ст. 252 НК РФ (ч.3 ст. 6 17-ФЗ) </a:t>
            </a:r>
            <a:r>
              <a:rPr lang="ru-RU" sz="1200" b="1" dirty="0" smtClean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Автоматически </a:t>
            </a:r>
            <a:r>
              <a:rPr lang="ru-RU" sz="1200" b="1" dirty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учитываются расходы: </a:t>
            </a:r>
            <a:endParaRPr lang="ru-RU" sz="1200" dirty="0">
              <a:solidFill>
                <a:srgbClr val="2A397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200" dirty="0" smtClean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онлайн-ККТ;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200" dirty="0" smtClean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ЛК на сайте ФНС;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200" dirty="0" smtClean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уполномоченного банка из реестра ФНС;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200" dirty="0" smtClean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оператора электронной площадки из реестра ФНС. </a:t>
            </a:r>
          </a:p>
          <a:p>
            <a:endParaRPr lang="ru-RU" sz="1200" dirty="0" smtClean="0">
              <a:solidFill>
                <a:srgbClr val="2A397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</a:t>
            </a:r>
            <a:r>
              <a:rPr lang="ru-RU" sz="1200" dirty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учитываются после их фактической </a:t>
            </a:r>
          </a:p>
          <a:p>
            <a:r>
              <a:rPr lang="ru-RU" sz="1200" dirty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оплаты. Внесенная плательщиком АУСН </a:t>
            </a:r>
            <a:r>
              <a:rPr lang="ru-RU" sz="1200" b="1" dirty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предоплата - расход </a:t>
            </a:r>
            <a:r>
              <a:rPr lang="ru-RU" sz="1200" dirty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(ст. 8 Закона № 17-ФЗ). </a:t>
            </a:r>
          </a:p>
          <a:p>
            <a:endParaRPr lang="ru-RU" sz="1200" b="1" dirty="0" smtClean="0">
              <a:solidFill>
                <a:srgbClr val="2A397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 smtClean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Наличные </a:t>
            </a:r>
            <a:r>
              <a:rPr lang="ru-RU" sz="1200" b="1" dirty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</a:t>
            </a:r>
            <a:r>
              <a:rPr lang="ru-RU" sz="1200" dirty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учитываются если: </a:t>
            </a:r>
          </a:p>
          <a:p>
            <a:r>
              <a:rPr lang="ru-RU" sz="1200" dirty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Платеж оформлен кассовым чеком плательщика АУСН на расход. (п. 26 ч. 4 ст. 6 Закона № 17-ФЗ). </a:t>
            </a:r>
          </a:p>
          <a:p>
            <a:endParaRPr lang="ru-RU" sz="1200" dirty="0" smtClean="0">
              <a:solidFill>
                <a:srgbClr val="2A397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Можно </a:t>
            </a:r>
            <a:r>
              <a:rPr lang="ru-RU" sz="1200" dirty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учитывать расходы, осуществленные </a:t>
            </a:r>
          </a:p>
          <a:p>
            <a:r>
              <a:rPr lang="ru-RU" sz="1200" b="1" dirty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натуральной форме</a:t>
            </a:r>
            <a:r>
              <a:rPr lang="ru-RU" sz="1200" dirty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4641582" y="801594"/>
            <a:ext cx="396044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признаваемые расходы - это: </a:t>
            </a:r>
            <a:endParaRPr lang="ru-RU" sz="1400" dirty="0" smtClean="0">
              <a:solidFill>
                <a:srgbClr val="2A397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dirty="0" smtClean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Прямо поименованы в ч. 4 ст. 6 Закона № 17-ФЗ </a:t>
            </a:r>
            <a:endParaRPr lang="ru-RU" sz="1400" dirty="0">
              <a:solidFill>
                <a:srgbClr val="2A397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 - это: </a:t>
            </a:r>
            <a:r>
              <a:rPr lang="ru-RU" sz="1400" dirty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пени, штрафы и иные санкции перечисляемые в бюджет (государственные внебюджетные фонды) </a:t>
            </a:r>
            <a:endParaRPr lang="ru-RU" sz="1400" dirty="0" smtClean="0">
              <a:solidFill>
                <a:srgbClr val="2A397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solidFill>
                <a:srgbClr val="2A397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 smtClean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</a:t>
            </a:r>
            <a:r>
              <a:rPr lang="ru-RU" sz="1400" b="1" dirty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соответствующие требованиям п. 1 ст. 252 НК РФ </a:t>
            </a:r>
            <a:r>
              <a:rPr lang="ru-RU" sz="1400" dirty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не являются экономически обоснованными, документально подтвержденными и направленными на извлечение дохода (ч. 3 ст. 6 Закона № 17-ФЗ); 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rgbClr val="2A39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Отрицательные курсовые разницы (ч. 5 ст. 6 Закона № 17-ФЗ); </a:t>
            </a:r>
          </a:p>
          <a:p>
            <a:endParaRPr lang="ru-RU" sz="1400" dirty="0">
              <a:solidFill>
                <a:srgbClr val="2A397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05" y="2470641"/>
            <a:ext cx="328697" cy="328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253" y="3219822"/>
            <a:ext cx="328697" cy="328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293" y="4155926"/>
            <a:ext cx="328697" cy="328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086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11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1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733069" y="432936"/>
            <a:ext cx="6601531" cy="345890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67246" y="778826"/>
            <a:ext cx="36818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2A397A"/>
                </a:solidFill>
                <a:latin typeface="Arial"/>
              </a:rPr>
              <a:t>Если по итогам месяца сумма налога с</a:t>
            </a:r>
          </a:p>
          <a:p>
            <a:r>
              <a:rPr lang="ru-RU" sz="1200" dirty="0">
                <a:solidFill>
                  <a:srgbClr val="2A397A"/>
                </a:solidFill>
                <a:latin typeface="Arial"/>
              </a:rPr>
              <a:t>доходов за вычетом расходов и</a:t>
            </a:r>
          </a:p>
          <a:p>
            <a:r>
              <a:rPr lang="ru-RU" sz="1200" dirty="0">
                <a:solidFill>
                  <a:srgbClr val="2A397A"/>
                </a:solidFill>
                <a:latin typeface="Arial"/>
              </a:rPr>
              <a:t>переносимых убытков окажется</a:t>
            </a:r>
          </a:p>
          <a:p>
            <a:r>
              <a:rPr lang="ru-RU" sz="1200" dirty="0">
                <a:solidFill>
                  <a:srgbClr val="2A397A"/>
                </a:solidFill>
                <a:latin typeface="Arial"/>
              </a:rPr>
              <a:t>меньше, чем 3% от доходов за месяц,</a:t>
            </a:r>
          </a:p>
          <a:p>
            <a:r>
              <a:rPr lang="ru-RU" sz="1200" dirty="0">
                <a:solidFill>
                  <a:srgbClr val="2A397A"/>
                </a:solidFill>
                <a:latin typeface="Arial"/>
              </a:rPr>
              <a:t>то нужно заплатить минимальный</a:t>
            </a:r>
          </a:p>
          <a:p>
            <a:r>
              <a:rPr lang="ru-RU" sz="1200" dirty="0">
                <a:solidFill>
                  <a:srgbClr val="2A397A"/>
                </a:solidFill>
                <a:latin typeface="Arial"/>
              </a:rPr>
              <a:t>налог</a:t>
            </a:r>
            <a:r>
              <a:rPr lang="ru-RU" sz="1200" dirty="0" smtClean="0">
                <a:solidFill>
                  <a:srgbClr val="2A397A"/>
                </a:solidFill>
                <a:latin typeface="Arial"/>
              </a:rPr>
              <a:t>.</a:t>
            </a:r>
          </a:p>
          <a:p>
            <a:endParaRPr lang="ru-RU" sz="1200" b="1" dirty="0" smtClean="0">
              <a:solidFill>
                <a:srgbClr val="2A397A"/>
              </a:solidFill>
              <a:latin typeface="Arial"/>
            </a:endParaRPr>
          </a:p>
          <a:p>
            <a:r>
              <a:rPr lang="ru-RU" sz="1200" dirty="0">
                <a:solidFill>
                  <a:srgbClr val="2A397A"/>
                </a:solidFill>
                <a:latin typeface="Arial"/>
              </a:rPr>
              <a:t>Пример</a:t>
            </a:r>
          </a:p>
          <a:p>
            <a:r>
              <a:rPr lang="ru-RU" sz="1200" dirty="0">
                <a:solidFill>
                  <a:srgbClr val="2A397A"/>
                </a:solidFill>
                <a:latin typeface="Arial"/>
              </a:rPr>
              <a:t>Поступило в октябре 2025 года:</a:t>
            </a:r>
          </a:p>
          <a:p>
            <a:r>
              <a:rPr lang="ru-RU" sz="1200" dirty="0">
                <a:solidFill>
                  <a:srgbClr val="2A397A"/>
                </a:solidFill>
                <a:latin typeface="Arial"/>
              </a:rPr>
              <a:t>Выручка – 400 000 руб.;</a:t>
            </a:r>
          </a:p>
          <a:p>
            <a:r>
              <a:rPr lang="ru-RU" sz="1200" dirty="0">
                <a:solidFill>
                  <a:srgbClr val="2A397A"/>
                </a:solidFill>
                <a:latin typeface="Arial"/>
              </a:rPr>
              <a:t>Предоплата –100 000 руб.;</a:t>
            </a:r>
          </a:p>
          <a:p>
            <a:r>
              <a:rPr lang="ru-RU" sz="1200" dirty="0">
                <a:solidFill>
                  <a:srgbClr val="2A397A"/>
                </a:solidFill>
                <a:latin typeface="Arial"/>
              </a:rPr>
              <a:t>Расходы в октябре 2025 года:</a:t>
            </a:r>
          </a:p>
          <a:p>
            <a:r>
              <a:rPr lang="ru-RU" sz="1200" dirty="0">
                <a:solidFill>
                  <a:srgbClr val="2A397A"/>
                </a:solidFill>
                <a:latin typeface="Arial"/>
              </a:rPr>
              <a:t>Закуп товаров для перепродажи – 450 000 руб.</a:t>
            </a:r>
          </a:p>
          <a:p>
            <a:r>
              <a:rPr lang="ru-RU" sz="1200" dirty="0">
                <a:solidFill>
                  <a:srgbClr val="2A397A"/>
                </a:solidFill>
                <a:latin typeface="Arial"/>
              </a:rPr>
              <a:t>Исчисленный налог по АУСН за октябрь 2025 </a:t>
            </a:r>
            <a:r>
              <a:rPr lang="ru-RU" sz="1200" dirty="0" smtClean="0">
                <a:solidFill>
                  <a:srgbClr val="2A397A"/>
                </a:solidFill>
                <a:latin typeface="Arial"/>
              </a:rPr>
              <a:t>года составляет </a:t>
            </a:r>
            <a:r>
              <a:rPr lang="ru-RU" sz="1200" dirty="0">
                <a:solidFill>
                  <a:srgbClr val="2A397A"/>
                </a:solidFill>
                <a:latin typeface="Arial"/>
              </a:rPr>
              <a:t>10 000 руб. ((400 000 руб. + 100 000 руб. </a:t>
            </a:r>
            <a:r>
              <a:rPr lang="ru-RU" sz="1200" dirty="0" smtClean="0">
                <a:solidFill>
                  <a:srgbClr val="2A397A"/>
                </a:solidFill>
                <a:latin typeface="Arial"/>
              </a:rPr>
              <a:t>– 450 </a:t>
            </a:r>
            <a:r>
              <a:rPr lang="ru-RU" sz="1200" dirty="0">
                <a:solidFill>
                  <a:srgbClr val="2A397A"/>
                </a:solidFill>
                <a:latin typeface="Arial"/>
              </a:rPr>
              <a:t>000 руб.) х 20%) &lt; 3% от облагаемых доходов </a:t>
            </a:r>
            <a:r>
              <a:rPr lang="ru-RU" sz="1200" dirty="0" smtClean="0">
                <a:solidFill>
                  <a:srgbClr val="2A397A"/>
                </a:solidFill>
                <a:latin typeface="Arial"/>
              </a:rPr>
              <a:t>за октябрь </a:t>
            </a:r>
            <a:r>
              <a:rPr lang="ru-RU" sz="1200" dirty="0">
                <a:solidFill>
                  <a:srgbClr val="2A397A"/>
                </a:solidFill>
                <a:latin typeface="Arial"/>
              </a:rPr>
              <a:t>2025 года</a:t>
            </a:r>
            <a:r>
              <a:rPr lang="ru-RU" sz="1200" dirty="0" smtClean="0">
                <a:solidFill>
                  <a:srgbClr val="2A397A"/>
                </a:solidFill>
                <a:latin typeface="Arial"/>
              </a:rPr>
              <a:t>.</a:t>
            </a:r>
          </a:p>
          <a:p>
            <a:endParaRPr lang="ru-RU" sz="1200" dirty="0">
              <a:solidFill>
                <a:srgbClr val="2A397A"/>
              </a:solidFill>
              <a:latin typeface="Arial"/>
            </a:endParaRPr>
          </a:p>
          <a:p>
            <a:r>
              <a:rPr lang="ru-RU" sz="1200" dirty="0">
                <a:solidFill>
                  <a:srgbClr val="2A397A"/>
                </a:solidFill>
                <a:latin typeface="Arial"/>
              </a:rPr>
              <a:t>оплате за октябрь 2025 года минимальный налог </a:t>
            </a:r>
            <a:r>
              <a:rPr lang="ru-RU" sz="1200" dirty="0" smtClean="0">
                <a:solidFill>
                  <a:srgbClr val="2A397A"/>
                </a:solidFill>
                <a:latin typeface="Arial"/>
              </a:rPr>
              <a:t>– 15 </a:t>
            </a:r>
            <a:r>
              <a:rPr lang="ru-RU" sz="1200" dirty="0">
                <a:solidFill>
                  <a:srgbClr val="2A397A"/>
                </a:solidFill>
                <a:latin typeface="Arial"/>
              </a:rPr>
              <a:t>000 руб. ((400 000 руб. +100 000 руб.) х 3%).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4641582" y="801594"/>
            <a:ext cx="396044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dirty="0">
                <a:solidFill>
                  <a:srgbClr val="2A397A"/>
                </a:solidFill>
                <a:latin typeface="Arial"/>
              </a:rPr>
              <a:t>Убыток при АУСН – это превышение </a:t>
            </a:r>
            <a:r>
              <a:rPr lang="ru-RU" sz="1400" dirty="0" smtClean="0">
                <a:solidFill>
                  <a:srgbClr val="2A397A"/>
                </a:solidFill>
                <a:latin typeface="Arial"/>
              </a:rPr>
              <a:t>по итогам </a:t>
            </a:r>
            <a:r>
              <a:rPr lang="ru-RU" sz="1400" dirty="0">
                <a:solidFill>
                  <a:srgbClr val="2A397A"/>
                </a:solidFill>
                <a:latin typeface="Arial"/>
              </a:rPr>
              <a:t>месяца признаваемых расходов </a:t>
            </a:r>
            <a:r>
              <a:rPr lang="ru-RU" sz="1400" dirty="0" smtClean="0">
                <a:solidFill>
                  <a:srgbClr val="2A397A"/>
                </a:solidFill>
                <a:latin typeface="Arial"/>
              </a:rPr>
              <a:t>над облагаемыми </a:t>
            </a:r>
            <a:r>
              <a:rPr lang="ru-RU" sz="1400" dirty="0">
                <a:solidFill>
                  <a:srgbClr val="2A397A"/>
                </a:solidFill>
                <a:latin typeface="Arial"/>
              </a:rPr>
              <a:t>доходами.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dirty="0" smtClean="0">
                <a:solidFill>
                  <a:srgbClr val="2A397A"/>
                </a:solidFill>
                <a:latin typeface="Arial"/>
              </a:rPr>
              <a:t>Убытки </a:t>
            </a:r>
            <a:r>
              <a:rPr lang="ru-RU" sz="1400" dirty="0">
                <a:solidFill>
                  <a:srgbClr val="2A397A"/>
                </a:solidFill>
                <a:latin typeface="Arial"/>
              </a:rPr>
              <a:t>можно переносить на </a:t>
            </a:r>
            <a:r>
              <a:rPr lang="ru-RU" sz="1400" dirty="0" smtClean="0">
                <a:solidFill>
                  <a:srgbClr val="2A397A"/>
                </a:solidFill>
                <a:latin typeface="Arial"/>
              </a:rPr>
              <a:t>следующие месяцы </a:t>
            </a:r>
            <a:r>
              <a:rPr lang="ru-RU" sz="1400" dirty="0">
                <a:solidFill>
                  <a:srgbClr val="2A397A"/>
                </a:solidFill>
                <a:latin typeface="Arial"/>
              </a:rPr>
              <a:t>при объекте «Доходы </a:t>
            </a:r>
            <a:r>
              <a:rPr lang="ru-RU" sz="1400" dirty="0" smtClean="0">
                <a:solidFill>
                  <a:srgbClr val="2A397A"/>
                </a:solidFill>
                <a:latin typeface="Arial"/>
              </a:rPr>
              <a:t>минус расходы</a:t>
            </a:r>
            <a:r>
              <a:rPr lang="ru-RU" sz="1400" dirty="0">
                <a:solidFill>
                  <a:srgbClr val="2A397A"/>
                </a:solidFill>
                <a:latin typeface="Arial"/>
              </a:rPr>
              <a:t>», но только в течение </a:t>
            </a:r>
            <a:r>
              <a:rPr lang="ru-RU" sz="1400" dirty="0" smtClean="0">
                <a:solidFill>
                  <a:srgbClr val="2A397A"/>
                </a:solidFill>
                <a:latin typeface="Arial"/>
              </a:rPr>
              <a:t>срока эксперимента </a:t>
            </a:r>
            <a:r>
              <a:rPr lang="ru-RU" sz="1400" dirty="0">
                <a:solidFill>
                  <a:srgbClr val="2A397A"/>
                </a:solidFill>
                <a:latin typeface="Arial"/>
              </a:rPr>
              <a:t>по АУСН и пока </a:t>
            </a:r>
            <a:r>
              <a:rPr lang="ru-RU" sz="1400" dirty="0" smtClean="0">
                <a:solidFill>
                  <a:srgbClr val="2A397A"/>
                </a:solidFill>
                <a:latin typeface="Arial"/>
              </a:rPr>
              <a:t>плательщик работает </a:t>
            </a:r>
            <a:r>
              <a:rPr lang="ru-RU" sz="1400" dirty="0">
                <a:solidFill>
                  <a:srgbClr val="2A397A"/>
                </a:solidFill>
                <a:latin typeface="Arial"/>
              </a:rPr>
              <a:t>на этом режиме </a:t>
            </a:r>
            <a:r>
              <a:rPr lang="ru-RU" sz="1400" dirty="0" smtClean="0">
                <a:solidFill>
                  <a:srgbClr val="2A397A"/>
                </a:solidFill>
                <a:latin typeface="Arial"/>
              </a:rPr>
              <a:t>налогообложения (ч</a:t>
            </a:r>
            <a:r>
              <a:rPr lang="ru-RU" sz="1400" dirty="0">
                <a:solidFill>
                  <a:srgbClr val="2A397A"/>
                </a:solidFill>
                <a:latin typeface="Arial"/>
              </a:rPr>
              <a:t>. 5 ст. 9 Закона № 17-ФЗ).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dirty="0" smtClean="0">
                <a:solidFill>
                  <a:srgbClr val="2A397A"/>
                </a:solidFill>
                <a:latin typeface="Arial"/>
              </a:rPr>
              <a:t>Если </a:t>
            </a:r>
            <a:r>
              <a:rPr lang="ru-RU" sz="1400" dirty="0">
                <a:solidFill>
                  <a:srgbClr val="2A397A"/>
                </a:solidFill>
                <a:latin typeface="Arial"/>
              </a:rPr>
              <a:t>убытки возникли в разные </a:t>
            </a:r>
            <a:r>
              <a:rPr lang="ru-RU" sz="1400" dirty="0" smtClean="0">
                <a:solidFill>
                  <a:srgbClr val="2A397A"/>
                </a:solidFill>
                <a:latin typeface="Arial"/>
              </a:rPr>
              <a:t>месяцы, то </a:t>
            </a:r>
            <a:r>
              <a:rPr lang="ru-RU" sz="1400" dirty="0">
                <a:solidFill>
                  <a:srgbClr val="2A397A"/>
                </a:solidFill>
                <a:latin typeface="Arial"/>
              </a:rPr>
              <a:t>они уменьшают базу следующих </a:t>
            </a:r>
            <a:r>
              <a:rPr lang="ru-RU" sz="1400" dirty="0" smtClean="0">
                <a:solidFill>
                  <a:srgbClr val="2A397A"/>
                </a:solidFill>
                <a:latin typeface="Arial"/>
              </a:rPr>
              <a:t>месяцев в </a:t>
            </a:r>
            <a:r>
              <a:rPr lang="ru-RU" sz="1400" dirty="0">
                <a:solidFill>
                  <a:srgbClr val="2A397A"/>
                </a:solidFill>
                <a:latin typeface="Arial"/>
              </a:rPr>
              <a:t>той очередности, в которой возникли (ч. </a:t>
            </a:r>
            <a:r>
              <a:rPr lang="ru-RU" sz="1400" dirty="0" smtClean="0">
                <a:solidFill>
                  <a:srgbClr val="2A397A"/>
                </a:solidFill>
                <a:latin typeface="Arial"/>
              </a:rPr>
              <a:t>6 ст</a:t>
            </a:r>
            <a:r>
              <a:rPr lang="ru-RU" sz="1400" dirty="0">
                <a:solidFill>
                  <a:srgbClr val="2A397A"/>
                </a:solidFill>
                <a:latin typeface="Arial"/>
              </a:rPr>
              <a:t>. 9 Закона № 17-ФЗ).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47834" y="8131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при АУСН: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0602" y="450644"/>
            <a:ext cx="39373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Минимальный налог – 3% 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16016" y="44652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Убытки </a:t>
            </a:r>
          </a:p>
        </p:txBody>
      </p:sp>
    </p:spTree>
    <p:extLst>
      <p:ext uri="{BB962C8B-B14F-4D97-AF65-F5344CB8AC3E}">
        <p14:creationId xmlns:p14="http://schemas.microsoft.com/office/powerpoint/2010/main" val="209703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12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1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733069" y="432936"/>
            <a:ext cx="6601531" cy="345890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0602" y="109770"/>
            <a:ext cx="79698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ПЕРЕХОДНЫЕ ПОЛОЖЕНИЯ (ст. 16 Федерального закона № 17-ФЗ)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43608" y="1442395"/>
            <a:ext cx="7683384" cy="92882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налоговую базу включают 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суммы денежных средств, не учтенные при исчислении налога на прибыль, полученные до перехода на АУСН в оплату по договорам, исполнение которых налогоплательщик осуществляет после перехода на АУСН (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пп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 п. 1 ст. 16 Закона № 17-ФЗ) 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43608" y="2643758"/>
            <a:ext cx="7683385" cy="864096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включаются в налоговую базу 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денежные средства, полученные после перехода на АУСН, если по правилам налогового учета по методу начисления указанные суммы были включены в доходы при исчислении налоговой базы по налогу на прибыль организаций (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пп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 п. 1 ст. 16 Федерального закона № 17-ФЗ) 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043608" y="3867894"/>
            <a:ext cx="7692557" cy="936104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относящиеся к периодам, в которых применялись иные режимы налогообложения, при исчислении налоговой базы по специальному налоговому режиму не учитываются 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4 ст. 16 Закона № 17-ФЗ) 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95536" y="605880"/>
            <a:ext cx="8331455" cy="525709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до перехода на АУСН при исчислении налоговой базы по налогу на прибыль организаций использовали метод начисления, при переходе на АУСН выполняют следующие правила: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7504" y="1491630"/>
            <a:ext cx="792088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дату перехода НА АУСН 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2753" y="3867894"/>
            <a:ext cx="816839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переходе НП с иных режимов налогообложения на АУСН 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92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13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1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733069" y="432936"/>
            <a:ext cx="6601531" cy="345890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0602" y="109770"/>
            <a:ext cx="79698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АвтоУСН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88432" y="10977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Простой и удобный налоговый режим для ИП и</a:t>
            </a:r>
          </a:p>
          <a:p>
            <a:r>
              <a:rPr lang="ru-RU" sz="1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микропредприятий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численностью не более 5 человек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280" y="559631"/>
            <a:ext cx="416818" cy="416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99592" y="574201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нужно сдавать налоговую 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отчетность: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декларации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УСН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6-НДФЛ и справки о доходах и суммах налога физического лица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по страховым взносам </a:t>
            </a:r>
          </a:p>
          <a:p>
            <a:endParaRPr lang="ru-RU" sz="12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00264" y="1563638"/>
            <a:ext cx="77761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 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бухгалтерской отчетности организации на АУСН не освобождены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280" y="2067694"/>
            <a:ext cx="416818" cy="416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827584" y="1981380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Сокращается 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отчетность в ПФР и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ФСС:</a:t>
            </a:r>
          </a:p>
          <a:p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Отменяется 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вся отчетность </a:t>
            </a:r>
          </a:p>
          <a:p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исключением формы ЕФС-1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71170" y="2717229"/>
            <a:ext cx="78052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нужно вести книги учета доходов и расходов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рассчитывается автоматически налоговым органом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 с налоговыми органами в режиме онлайн через личный кабинет или через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</a:t>
            </a:r>
            <a:endParaRPr lang="ru-RU" sz="1200" dirty="0"/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675" y="2784498"/>
            <a:ext cx="416818" cy="416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676" y="1464275"/>
            <a:ext cx="403092" cy="403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827584" y="3548226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Страховые 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взносы </a:t>
            </a:r>
            <a:endParaRPr lang="ru-RU" sz="12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уплачиваются </a:t>
            </a:r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Пенсионное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социальное страхование финансируется из бюджета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Уплачиваются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фиксированные взносы на травматизм –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01.01.2026 – </a:t>
            </a:r>
            <a:r>
              <a:rPr lang="ru-RU" sz="12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2 959 рублей в год </a:t>
            </a:r>
            <a:endParaRPr lang="ru-RU" sz="12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АУСН не платят страховые взносы на ОПС и ОМС в фиксированном размере за себя: 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 фиксированную сумму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годового дохода в пределах 300 000 руб.; ни 1% с годового дохода сверх 300 000 руб. </a:t>
            </a:r>
            <a:endParaRPr lang="ru-RU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69" y="3651870"/>
            <a:ext cx="416818" cy="416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530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14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1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733069" y="432936"/>
            <a:ext cx="6601531" cy="345890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0602" y="109770"/>
            <a:ext cx="79698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Блок схема по АвтоУСН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00737" y="987574"/>
            <a:ext cx="79208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</a:t>
            </a:r>
          </a:p>
          <a:p>
            <a:r>
              <a:rPr lang="ru-RU" sz="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числа</a:t>
            </a:r>
            <a:endParaRPr lang="ru-RU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00737" y="1779662"/>
            <a:ext cx="79208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</a:t>
            </a:r>
          </a:p>
          <a:p>
            <a:r>
              <a:rPr lang="ru-RU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числа</a:t>
            </a:r>
            <a:endParaRPr lang="ru-RU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88786" y="2571750"/>
            <a:ext cx="79208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</a:t>
            </a:r>
          </a:p>
          <a:p>
            <a:r>
              <a:rPr lang="ru-RU" sz="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числа</a:t>
            </a:r>
            <a:endParaRPr lang="ru-RU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94558" y="3363838"/>
            <a:ext cx="79208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</a:t>
            </a:r>
          </a:p>
          <a:p>
            <a:r>
              <a:rPr lang="ru-RU" sz="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числа</a:t>
            </a:r>
            <a:endParaRPr lang="ru-RU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94558" y="4155926"/>
            <a:ext cx="79208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</a:t>
            </a:r>
          </a:p>
          <a:p>
            <a:r>
              <a:rPr lang="ru-RU" sz="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 числа</a:t>
            </a:r>
            <a:endParaRPr lang="ru-RU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979606" y="2787774"/>
            <a:ext cx="7683384" cy="39053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Уполномоченный банк передает в ФНС исправленные 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</a:t>
            </a:r>
            <a:endParaRPr lang="ru-RU" sz="12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985945" y="1028103"/>
            <a:ext cx="7683384" cy="39053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НП должен внести в ЛК АУСН на сайте ФНС доходы, которые не прошли через банк.</a:t>
            </a:r>
          </a:p>
          <a:p>
            <a:pPr algn="ctr"/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месяца банки передают в ИФНС информацию по операциям по счетам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984044" y="1707654"/>
            <a:ext cx="7683384" cy="79208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Уполномоченный банк (ст. 15 № 17-ФЗ) дает возможность НП скорректировать информацию о</a:t>
            </a:r>
          </a:p>
          <a:p>
            <a:pPr algn="ctr"/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доходах и расходах. Если этого не сделать, считается, что НП подтвердил информацию.</a:t>
            </a:r>
          </a:p>
          <a:p>
            <a:pPr algn="ctr"/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НП обнаружил ошибки в информации, которую уже передали в налоговый орган, можно</a:t>
            </a:r>
          </a:p>
          <a:p>
            <a:pPr algn="ctr"/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обратиться в банк за исправлением в пределах 3-х лет.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254" y="445756"/>
            <a:ext cx="7712075" cy="506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Скругленный прямоугольник 27"/>
          <p:cNvSpPr/>
          <p:nvPr/>
        </p:nvSpPr>
        <p:spPr>
          <a:xfrm>
            <a:off x="984044" y="3492607"/>
            <a:ext cx="7683384" cy="39053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 сообщает о сумме налога к уплате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984044" y="4284695"/>
            <a:ext cx="7683384" cy="39053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уплаты налога (можно уполномочить банк перечислять налог)</a:t>
            </a:r>
          </a:p>
        </p:txBody>
      </p:sp>
      <p:sp>
        <p:nvSpPr>
          <p:cNvPr id="13" name="Стрелка вниз 12"/>
          <p:cNvSpPr/>
          <p:nvPr/>
        </p:nvSpPr>
        <p:spPr>
          <a:xfrm>
            <a:off x="3707904" y="1418636"/>
            <a:ext cx="1296144" cy="21701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низ 31"/>
          <p:cNvSpPr/>
          <p:nvPr/>
        </p:nvSpPr>
        <p:spPr>
          <a:xfrm>
            <a:off x="3779912" y="2499742"/>
            <a:ext cx="1296144" cy="21701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низ 32"/>
          <p:cNvSpPr/>
          <p:nvPr/>
        </p:nvSpPr>
        <p:spPr>
          <a:xfrm>
            <a:off x="3773427" y="3192676"/>
            <a:ext cx="1296144" cy="21701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низ 33"/>
          <p:cNvSpPr/>
          <p:nvPr/>
        </p:nvSpPr>
        <p:spPr>
          <a:xfrm>
            <a:off x="3773427" y="3903404"/>
            <a:ext cx="1296144" cy="252521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97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3047" y="1275606"/>
            <a:ext cx="1041622" cy="1190425"/>
          </a:xfrm>
          <a:prstGeom prst="rect">
            <a:avLst/>
          </a:prstGeom>
        </p:spPr>
      </p:pic>
      <p:sp>
        <p:nvSpPr>
          <p:cNvPr id="6" name="Текст 4">
            <a:extLst>
              <a:ext uri="{FF2B5EF4-FFF2-40B4-BE49-F238E27FC236}">
                <a16:creationId xmlns="" xmlns:a16="http://schemas.microsoft.com/office/drawing/2014/main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2111152" y="2738321"/>
            <a:ext cx="4896544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78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2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850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ru-RU" dirty="0">
                <a:latin typeface="Arial" panose="020B0604020202020204"/>
              </a:rPr>
              <a:t>АВТОМАТИЗИРОВАННАЯ УПРОЩЕННАЯ СИСТЕМА</a:t>
            </a:r>
          </a:p>
          <a:p>
            <a:pPr lvl="0">
              <a:defRPr/>
            </a:pPr>
            <a:r>
              <a:rPr lang="ru-RU" dirty="0">
                <a:latin typeface="Arial" panose="020B0604020202020204"/>
              </a:rPr>
              <a:t>НАЛОГООБЛОЖЕНИЯ (АвтоУСН)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rgbClr val="253775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6" name="Подзаголовок 2">
            <a:extLst>
              <a:ext uri="{FF2B5EF4-FFF2-40B4-BE49-F238E27FC236}">
                <a16:creationId xmlns="" xmlns:a16="http://schemas.microsoft.com/office/drawing/2014/main" id="{ED5909D6-FA77-1582-5F4A-22EDB67C3759}"/>
              </a:ext>
            </a:extLst>
          </p:cNvPr>
          <p:cNvSpPr txBox="1">
            <a:spLocks/>
          </p:cNvSpPr>
          <p:nvPr/>
        </p:nvSpPr>
        <p:spPr>
          <a:xfrm>
            <a:off x="473529" y="1059582"/>
            <a:ext cx="8021248" cy="359099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100" kern="1200" baseline="0">
                <a:solidFill>
                  <a:srgbClr val="223570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с п е р и м е н т ! </a:t>
            </a:r>
            <a:endParaRPr lang="ru-RU" sz="1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F652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01.07.2022 </a:t>
            </a:r>
            <a:r>
              <a:rPr lang="ru-RU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- 4 региона: Москва, Московская и Калужская области, Республика Татарстан </a:t>
            </a:r>
          </a:p>
          <a:p>
            <a:pPr algn="r"/>
            <a:r>
              <a:rPr lang="ru-RU" b="1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 продлится </a:t>
            </a:r>
            <a:r>
              <a:rPr lang="ru-RU" b="1" dirty="0">
                <a:solidFill>
                  <a:srgbClr val="F652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31.12.2027 </a:t>
            </a:r>
            <a:r>
              <a:rPr lang="ru-RU" b="1" dirty="0" smtClean="0">
                <a:solidFill>
                  <a:srgbClr val="F652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rgbClr val="22357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11560" y="2211710"/>
            <a:ext cx="3593047" cy="936104"/>
          </a:xfrm>
          <a:prstGeom prst="round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84347" y="2211710"/>
            <a:ext cx="3593047" cy="936104"/>
          </a:xfrm>
          <a:prstGeom prst="roundRect">
            <a:avLst/>
          </a:prstGeom>
          <a:solidFill>
            <a:schemeClr val="bg1">
              <a:lumMod val="95000"/>
            </a:schemeClr>
          </a:solidFill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755576" y="2283718"/>
            <a:ext cx="331236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2025 года </a:t>
            </a:r>
            <a:r>
              <a:rPr lang="ru-RU" sz="1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региональные власти могут принимать законы о введении АвтоУСН (Федеральный закон № 362-ФЗ от 29.10.2024) </a:t>
            </a:r>
            <a:endParaRPr lang="ru-RU" sz="1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4924687" y="2238476"/>
            <a:ext cx="33123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Амурской области введен АвтоУСН </a:t>
            </a:r>
          </a:p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01.01.2025</a:t>
            </a:r>
            <a:endParaRPr lang="ru-RU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(Закон </a:t>
            </a:r>
            <a:r>
              <a:rPr lang="ru-RU" sz="1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Амурской области о т 25.11.2024 № 567-ОЗ)</a:t>
            </a:r>
            <a:endParaRPr lang="ru-RU" sz="1200" dirty="0">
              <a:solidFill>
                <a:schemeClr val="tx2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1560" y="3435846"/>
            <a:ext cx="7883217" cy="1368152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848432" y="3651870"/>
            <a:ext cx="74094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Налогоплательщики: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и индивидуальные предприниматели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условии, что место нахождения (место жительства)</a:t>
            </a:r>
          </a:p>
          <a:p>
            <a:pPr algn="ctr"/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налогоплательщика расположено на территории региона, где проводится</a:t>
            </a:r>
          </a:p>
          <a:p>
            <a:pPr algn="ctr"/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</a:t>
            </a:r>
          </a:p>
        </p:txBody>
      </p:sp>
    </p:spTree>
    <p:extLst>
      <p:ext uri="{BB962C8B-B14F-4D97-AF65-F5344CB8AC3E}">
        <p14:creationId xmlns:p14="http://schemas.microsoft.com/office/powerpoint/2010/main" val="392529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3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1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473529" y="123479"/>
            <a:ext cx="7462157" cy="360040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400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b="0" dirty="0"/>
          </a:p>
          <a:p>
            <a:r>
              <a:rPr lang="ru-RU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АвтоУСН. Ограничения </a:t>
            </a:r>
            <a:r>
              <a:rPr lang="ru-RU" sz="4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ч. 2 ст. 3 Закона № 17-ФЗ). </a:t>
            </a:r>
            <a:endParaRPr kumimoji="0" lang="ru-RU" sz="4000" b="1" i="0" u="sng" strike="noStrike" kern="1200" cap="none" spc="0" normalizeH="0" baseline="0" noProof="0" dirty="0">
              <a:ln>
                <a:noFill/>
              </a:ln>
              <a:solidFill>
                <a:srgbClr val="253775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43" y="564411"/>
            <a:ext cx="306132" cy="306132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449780" y="473875"/>
            <a:ext cx="426623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вправе применять АУСН организации: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находящиеся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субъектах РФ, не участвующих в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эксперименте;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некоммерческие организации;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иностранные организации;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крестьянские фермерские хозяйства (КФХ);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организации, в капитале которых доля участия других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ЮЛ</a:t>
            </a:r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превышает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25%, (за исключением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организаций,указанных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п. 13 ч. 2 ст. 3 Закона № 17-ФЗ);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унитарные предприятия, основанные на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праве</a:t>
            </a:r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оперативного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или хозяйственного ведения;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микрофинансовые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организации;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казенные и бюджетные учреждения;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казино, залы игровых автоматов, букмекерские конторы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тотализаторы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банки, страховщики, негосударственные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пенсионные</a:t>
            </a:r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фонды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инвестиционные фонды,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профессиональные</a:t>
            </a:r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рынка ценных бумаг, ломбарды;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небанковские кредитные организации;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частные агентства занятости, предоставляющие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</a:t>
            </a:r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персонала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67558" y="399541"/>
            <a:ext cx="446893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 </a:t>
            </a:r>
            <a:r>
              <a:rPr lang="ru-RU" sz="1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ИП на АУСН запрещено: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работать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иных системах налогообложения, кроме АУСН;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иметь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счета или переводить электронные деньги в кредитной организации не из реестра ФНС;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быть посредниками – поверенными, комиссионерами и агентами;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производить подакцизные товары, (кроме подакцизного винограда, вина, игристого вина, виноматериалов, виноградного сусла, произведенных из винограда собственного производства, а также сахаросодержащих напитков из подп. 23 п. 1 ст.181 НК);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выплачивать доходы физлицам в натуральной форме или наличными, в том числе зарплату и вознаграждения по гражданско-правовым договорам;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нанимать по трудовым договорам налоговых нерезидентов РФ;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выплачивать физлицам доходы, облагаемые НДФЛ по ставкам 35, 30 или 9 процентов по п. п. 2 – 3.1, 5, 6 ст. 210 НК;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совершать сделки с ценными бумагами и производными финансовыми инструментами;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участвовать в договорах простого товарищества, инвестиционного товарищества, доверительного управления имуществом, в соглашениях о разделе продукции и в концессионных соглашениях на территории РФ;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оказывать кредитные и иные финансовые услуги;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добывать и продавать полезные ископаемые, кроме 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общераспростран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.;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производить ювелирные и другие изделия из драгоценных металлов, торговать ими оптом или в розницу, (кроме изделий из серебра);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приобретать, реализовывать и «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майнить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цифровую валюту.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73529" y="3630092"/>
            <a:ext cx="44555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АУСН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запрещено иметь филиалы, обособленные подразделения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73529" y="4119470"/>
            <a:ext cx="42424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АУСН не подпадает частная практика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деятельность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нотариусов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адвокатов, медиаторов, арбитражных управляющих, оценщиков, патентных поверенных и иных ФЛ, занимающихся частной практикой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(п. 11 ч. 2 ст. 3 17-ФЗ)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29048" y="4422712"/>
            <a:ext cx="38542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АУСН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применять принципалы и комитенты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т. ч. торгующие на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маркетплейсах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97" y="3707858"/>
            <a:ext cx="306132" cy="306132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731" y="4214343"/>
            <a:ext cx="306132" cy="306132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916" y="4416292"/>
            <a:ext cx="306132" cy="306132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4130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4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1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473529" y="123479"/>
            <a:ext cx="7462157" cy="360040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250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b="0" dirty="0"/>
          </a:p>
          <a:p>
            <a:r>
              <a:rPr lang="ru-RU" sz="9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Перейти на </a:t>
            </a:r>
            <a:r>
              <a:rPr lang="ru-RU" sz="9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АвтоУСН</a:t>
            </a:r>
            <a:r>
              <a:rPr lang="ru-RU" sz="9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можно: </a:t>
            </a:r>
            <a:endParaRPr lang="ru-RU" sz="9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9780" y="473875"/>
            <a:ext cx="837069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января следующего года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всем налогоплательщикам, зарегистрированным на территории Амурской области, при соблюдении установленных ограничений по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АвтоУСН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171450" indent="-171450">
              <a:buFontTx/>
              <a:buChar char="-"/>
            </a:pPr>
            <a:endParaRPr lang="ru-RU" sz="1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числа любого месяца текущего года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налогоплательщикам, применяющим УСН или специальный налоговый режим «Налог на профессиональный доход», зарегистрированным на территории Амурской области при соблюдении установленных ограничений по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АвтоУСН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171450" indent="-171450">
              <a:buFontTx/>
              <a:buChar char="-"/>
            </a:pPr>
            <a:endParaRPr lang="ru-RU" sz="1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момента регистрации ЮЛ или ИП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налогоплательщикам, вновь зарегистрированным на территории Амурской области при соблюдении установленных ограничений по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АвтоУСН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buFontTx/>
              <a:buChar char="-"/>
            </a:pP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Уведомление о переходе на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АвтоУСН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подается через личный кабинет налогоплательщика или через уполномоченную кредитную организацию.</a:t>
            </a:r>
          </a:p>
        </p:txBody>
      </p:sp>
    </p:spTree>
    <p:extLst>
      <p:ext uri="{BB962C8B-B14F-4D97-AF65-F5344CB8AC3E}">
        <p14:creationId xmlns:p14="http://schemas.microsoft.com/office/powerpoint/2010/main" val="389770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5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1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473529" y="123479"/>
            <a:ext cx="3882447" cy="576064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475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b="0" dirty="0"/>
          </a:p>
          <a:p>
            <a:r>
              <a:rPr lang="ru-RU" sz="6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АвтоУСН. </a:t>
            </a:r>
            <a:endParaRPr kumimoji="0" lang="ru-RU" sz="6200" b="1" i="0" u="sng" strike="noStrike" kern="1200" cap="none" spc="0" normalizeH="0" baseline="0" noProof="0" dirty="0">
              <a:ln>
                <a:noFill/>
              </a:ln>
              <a:solidFill>
                <a:srgbClr val="253775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652120" y="190250"/>
            <a:ext cx="30763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ОБРАТИТЕ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58105" y="987574"/>
            <a:ext cx="8136904" cy="1296144"/>
          </a:xfrm>
          <a:prstGeom prst="roundRect">
            <a:avLst/>
          </a:prstGeom>
          <a:solidFill>
            <a:schemeClr val="bg1">
              <a:lumMod val="8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51620" y="2859782"/>
            <a:ext cx="8136904" cy="1296144"/>
          </a:xfrm>
          <a:prstGeom prst="roundRect">
            <a:avLst/>
          </a:prstGeom>
          <a:solidFill>
            <a:schemeClr val="bg1">
              <a:lumMod val="8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уведомлении о переходе на АУСН указан признак отказа от применения УСН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даты начала применения АУСН, то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уведомление об отказе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применения УСН представлять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требуется</a:t>
            </a:r>
            <a:endParaRPr lang="en-US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0133" y="1131590"/>
            <a:ext cx="76328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Налогоплательщик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зарегистрированный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ИП </a:t>
            </a:r>
            <a:r>
              <a:rPr lang="ru-RU" sz="1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территории проведения эксперимента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применению АУСН,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осуществляющий деятельность на иных территориях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 включенных в эксперимент,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вправе применять 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налоговый режим 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923928" y="2355726"/>
            <a:ext cx="4664596" cy="36004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ФНС России от 27.06.2022 N СД-4-3/7908@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067944" y="4246332"/>
            <a:ext cx="4592588" cy="36004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078238" y="4272463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ФНС России от 12.10.2022 N СД-4-3/13618@ </a:t>
            </a:r>
          </a:p>
        </p:txBody>
      </p:sp>
    </p:spTree>
    <p:extLst>
      <p:ext uri="{BB962C8B-B14F-4D97-AF65-F5344CB8AC3E}">
        <p14:creationId xmlns:p14="http://schemas.microsoft.com/office/powerpoint/2010/main" val="86615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6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1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796865" y="461665"/>
            <a:ext cx="6601531" cy="345890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475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численность работников по итогам каждого месяца не более 5 человек </a:t>
            </a:r>
            <a:endParaRPr lang="ru-RU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039" y="483494"/>
            <a:ext cx="415887" cy="336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004" y="909825"/>
            <a:ext cx="402233" cy="353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61" y="1345749"/>
            <a:ext cx="386675" cy="527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61" y="1995686"/>
            <a:ext cx="383245" cy="328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62" y="2398116"/>
            <a:ext cx="389222" cy="333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49" y="2859782"/>
            <a:ext cx="382047" cy="327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08653" y="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АвтоУСН </a:t>
            </a:r>
            <a:endParaRPr lang="ru-RU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96865" y="784436"/>
            <a:ext cx="67504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002060"/>
                </a:solidFill>
                <a:latin typeface="Arial"/>
              </a:rPr>
              <a:t>Годовой </a:t>
            </a:r>
            <a:r>
              <a:rPr lang="ru-RU" sz="1200" b="1" dirty="0">
                <a:solidFill>
                  <a:srgbClr val="002060"/>
                </a:solidFill>
                <a:latin typeface="Arial"/>
              </a:rPr>
              <a:t>доход до 60 млн руб. </a:t>
            </a:r>
            <a:endParaRPr lang="ru-RU" sz="1200" dirty="0">
              <a:solidFill>
                <a:srgbClr val="002060"/>
              </a:solidFill>
              <a:latin typeface="Arial"/>
            </a:endParaRPr>
          </a:p>
          <a:p>
            <a:r>
              <a:rPr lang="ru-RU" sz="1200" i="1" dirty="0">
                <a:solidFill>
                  <a:srgbClr val="002060"/>
                </a:solidFill>
                <a:latin typeface="Arial"/>
              </a:rPr>
              <a:t>Совокупный размер доходов за календарный год, предшествующий году перехода на специальный налоговый режим, либо с начала текущего календарного года ≤ 60млн руб. </a:t>
            </a:r>
            <a:endParaRPr lang="ru-RU" sz="12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96865" y="1382336"/>
            <a:ext cx="63904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Остаточная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основных средств по данным бухгалтерского учета не более 150 млн руб. 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69109" y="2006044"/>
            <a:ext cx="655272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Расчетные счета открыты только в уполномоченных банках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914005" y="2420780"/>
            <a:ext cx="61744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Зарплату выплачивают только в безналичной форме 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878237" y="2761906"/>
            <a:ext cx="65344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и расходы определяются на основании данных ККТ, банков и сведений, внесенных налогоплательщиками в ЛК </a:t>
            </a: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8437" y="1382336"/>
            <a:ext cx="1784598" cy="1816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72" y="3294550"/>
            <a:ext cx="407714" cy="341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Прямоугольник 20"/>
          <p:cNvSpPr/>
          <p:nvPr/>
        </p:nvSpPr>
        <p:spPr>
          <a:xfrm>
            <a:off x="899708" y="3294550"/>
            <a:ext cx="11520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НАЛОГОВЫЙ </a:t>
            </a:r>
          </a:p>
          <a:p>
            <a: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862363" y="3847060"/>
            <a:ext cx="11520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месяц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3" y="3327947"/>
            <a:ext cx="360041" cy="390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" name="Прямоугольник 33"/>
          <p:cNvSpPr/>
          <p:nvPr/>
        </p:nvSpPr>
        <p:spPr>
          <a:xfrm>
            <a:off x="2771800" y="3331306"/>
            <a:ext cx="15841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НАЛОГОБЛОЖЕНИЯ</a:t>
            </a:r>
            <a:endParaRPr lang="ru-RU" sz="1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7749" y="3294550"/>
            <a:ext cx="3995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Прямоугольник 35"/>
          <p:cNvSpPr/>
          <p:nvPr/>
        </p:nvSpPr>
        <p:spPr>
          <a:xfrm>
            <a:off x="5292080" y="3285126"/>
            <a:ext cx="11520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СТАВКА НАЛОГА</a:t>
            </a:r>
            <a:endParaRPr lang="ru-RU" sz="1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2771800" y="3891311"/>
            <a:ext cx="158417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</a:t>
            </a:r>
            <a:endParaRPr lang="ru-RU" sz="10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771800" y="4340468"/>
            <a:ext cx="15841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МИНУС РАСХЪОДЫ</a:t>
            </a:r>
            <a:endParaRPr lang="ru-RU" sz="10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641078" y="4047115"/>
            <a:ext cx="158417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endParaRPr lang="ru-RU" sz="1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4433166" y="4014421"/>
            <a:ext cx="930922" cy="0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4433166" y="4508779"/>
            <a:ext cx="930922" cy="0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Прямоугольник 42"/>
          <p:cNvSpPr/>
          <p:nvPr/>
        </p:nvSpPr>
        <p:spPr>
          <a:xfrm>
            <a:off x="5504261" y="3783588"/>
            <a:ext cx="15841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8 %</a:t>
            </a:r>
            <a:endParaRPr lang="ru-RU" sz="2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5514572" y="4277947"/>
            <a:ext cx="15841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20%</a:t>
            </a:r>
            <a:endParaRPr lang="ru-RU" sz="2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5" name="Прямая со стрелкой 44"/>
          <p:cNvCxnSpPr/>
          <p:nvPr/>
        </p:nvCxnSpPr>
        <p:spPr>
          <a:xfrm>
            <a:off x="6256399" y="4508779"/>
            <a:ext cx="930922" cy="0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Прямоугольник 45"/>
          <p:cNvSpPr/>
          <p:nvPr/>
        </p:nvSpPr>
        <p:spPr>
          <a:xfrm>
            <a:off x="6160202" y="4047115"/>
            <a:ext cx="12909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Минимальный </a:t>
            </a:r>
          </a:p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</a:t>
            </a:r>
            <a:endParaRPr lang="ru-RU" sz="1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7258477" y="4340468"/>
            <a:ext cx="15841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3%</a:t>
            </a:r>
            <a:endParaRPr lang="ru-RU" sz="2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95001" y="4659982"/>
            <a:ext cx="79795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Сменить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налогообложения можно только с 1 января, уведомив об этом налоговую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30 декабря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предшествующего года (ч. 2 ст. 5 Закона № 17-ФЗ). В течение года сменить объект нельзя. </a:t>
            </a:r>
          </a:p>
        </p:txBody>
      </p:sp>
    </p:spTree>
    <p:extLst>
      <p:ext uri="{BB962C8B-B14F-4D97-AF65-F5344CB8AC3E}">
        <p14:creationId xmlns:p14="http://schemas.microsoft.com/office/powerpoint/2010/main" val="374124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7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1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796865" y="461665"/>
            <a:ext cx="6601531" cy="345890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9548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АУСН: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19672" y="449944"/>
            <a:ext cx="52383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84920" y="806306"/>
            <a:ext cx="2880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Облагаемые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32040" y="634610"/>
            <a:ext cx="2988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облагаемые 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84920" y="1294839"/>
            <a:ext cx="33123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выручка 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реализации 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имущества, работ, услуг, имущественных прав, полученная в денежной или натуральной форме (подп. 1 п. 1 ст. 248, п. п. 1, 2 ст. 249 НК РФ); </a:t>
            </a:r>
          </a:p>
          <a:p>
            <a:endParaRPr lang="ru-RU" sz="1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4848872" y="1023692"/>
            <a:ext cx="3971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 ст. 6 Закона № 17-ФЗ </a:t>
            </a:r>
            <a:endParaRPr lang="ru-RU" sz="14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 положительные курсовые разницы (ч. 5 ст. 6 Закона № 17-ФЗ); </a:t>
            </a:r>
          </a:p>
          <a:p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 суммы, указанные в ч. 2 ст. 6 Закона № 17-ФЗ: </a:t>
            </a:r>
            <a:endParaRPr lang="ru-RU" sz="14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arenR"/>
            </a:pP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учитываются в доходах по правилам налогообложения прибыли (поименованы в ст. 251 НК РФ); </a:t>
            </a:r>
            <a:endParaRPr lang="ru-RU" sz="14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arenR"/>
            </a:pP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могут быть получены от деятельности на АУСН: </a:t>
            </a:r>
          </a:p>
          <a:p>
            <a:endParaRPr lang="ru-RU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11776" y="2678668"/>
            <a:ext cx="370959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внереализационные 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указанные в ст. 250 НК РФ, в том числе: рыночная стоимость безвозмездно полученных имущества работ, услуг или имущественных прав (подп. 2 п. 1, п. 2 ст. 248 НК РФ). </a:t>
            </a: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182739"/>
              </p:ext>
            </p:extLst>
          </p:nvPr>
        </p:nvGraphicFramePr>
        <p:xfrm>
          <a:off x="4427984" y="3219822"/>
          <a:ext cx="4627027" cy="1721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Документ" r:id="rId4" imgW="6560395" imgH="2925230" progId="Word.Document.12">
                  <p:embed/>
                </p:oleObj>
              </mc:Choice>
              <mc:Fallback>
                <p:oleObj name="Документ" r:id="rId4" imgW="6560395" imgH="292523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427984" y="3219822"/>
                        <a:ext cx="4627027" cy="17213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102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8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1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473529" y="123479"/>
            <a:ext cx="7462157" cy="360040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b="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395" y="1923678"/>
            <a:ext cx="306132" cy="306132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25299"/>
            <a:ext cx="306132" cy="306132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632023" y="531523"/>
            <a:ext cx="8208912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Автоматически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учитываются доходы: 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онлайн-ККТ;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ЛК на сайте ФНС;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уполномоченного банка из реестра ФНС;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оператора электронной площадки из реестра ФНС. </a:t>
            </a:r>
          </a:p>
          <a:p>
            <a:endParaRPr lang="ru-RU" sz="1600" dirty="0"/>
          </a:p>
          <a:p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сделках, совершенных плательщиками на АУСН на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маркетплейсах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УФНС 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будут передавать операторы таких электронных торговых площадок. </a:t>
            </a:r>
          </a:p>
          <a:p>
            <a:endParaRPr lang="ru-RU" sz="1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считается полученным: 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 на дату формирования плательщиком АУСН кассового чека для покупателя (ч. 4 ст. 7 Закона № 17-ФЗ); 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 если ККТ не применяется, то на дату (ч. 1 ст. 7 Закона № 17-ФЗ):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получения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денег, включая аванс и предоплату, на банковский счет, в кассу или на счет цифрового рубля;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получения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имущества, работ, услуг или имущественных прав;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погашение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контрагенту иным способом. </a:t>
            </a:r>
          </a:p>
          <a:p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принципала, доверителя или комитента на АУСН, в том числе при продажах через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маркетплейсы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доходы признаются на дату поступления денег на его счет, а не на счет посредника (ч. 5 ст. 7 Закона № 17-ФЗ).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24494" y="160353"/>
            <a:ext cx="80239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Признание доходов при АУСН: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Кассовый метод</a:t>
            </a:r>
            <a:endParaRPr lang="ru-RU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28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9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53775"/>
                </a:solidFill>
                <a:effectLst/>
                <a:uLnTx/>
                <a:uFillTx/>
                <a:latin typeface="Arial" panose="020B0604020202020204"/>
              </a:rPr>
              <a:t>Автоматизированная упрощенная система налогообложения 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rgbClr val="253775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11560" y="1215169"/>
            <a:ext cx="7920880" cy="3732843"/>
          </a:xfrm>
          <a:prstGeom prst="roundRect">
            <a:avLst/>
          </a:prstGeom>
          <a:gradFill>
            <a:gsLst>
              <a:gs pos="0">
                <a:srgbClr val="E7EDF9"/>
              </a:gs>
              <a:gs pos="8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2">
                <a:lumMod val="20000"/>
                <a:lumOff val="80000"/>
                <a:alpha val="1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223570"/>
                </a:solidFill>
                <a:latin typeface="Arial" panose="020B0604020202020204"/>
              </a:rPr>
              <a:t>Методические  рекомендации по разделению безналичных операций по счетам налогоплательщиков, применяющих специальный налоговый режим  «Автоматизированная упрощенная система налогообложения», на учитываемые  и не учитываемые  при определении  объекта налогообложения:</a:t>
            </a:r>
          </a:p>
          <a:p>
            <a:pPr algn="ctr"/>
            <a:endParaRPr lang="ru-RU" sz="1400" b="1" dirty="0" smtClean="0">
              <a:solidFill>
                <a:srgbClr val="223570"/>
              </a:solidFill>
              <a:latin typeface="Arial" panose="020B0604020202020204"/>
            </a:endParaRP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Порядок разделения </a:t>
            </a:r>
            <a:r>
              <a:rPr lang="ru-RU" sz="1400" dirty="0">
                <a:solidFill>
                  <a:srgbClr val="223570"/>
                </a:solidFill>
                <a:latin typeface="Arial" panose="020B0604020202020204"/>
              </a:rPr>
              <a:t>операций по счетам налогоплательщика на учитываемые и не учитываемые при определении объекта </a:t>
            </a: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налогообложения;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Рекомендации </a:t>
            </a:r>
            <a:r>
              <a:rPr lang="ru-RU" sz="1400" dirty="0">
                <a:solidFill>
                  <a:srgbClr val="223570"/>
                </a:solidFill>
                <a:latin typeface="Arial" panose="020B0604020202020204"/>
              </a:rPr>
              <a:t>для кредитных организаций по идентификации учитываемых и не </a:t>
            </a: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учитываемых операций;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Рекомендации </a:t>
            </a:r>
            <a:r>
              <a:rPr lang="ru-RU" sz="1400" dirty="0">
                <a:solidFill>
                  <a:srgbClr val="223570"/>
                </a:solidFill>
                <a:latin typeface="Arial" panose="020B0604020202020204"/>
              </a:rPr>
              <a:t>для налогоплательщиков по заполнению реквизитов распоряжения о переводе денежных средств для повышения точности разделения на учитываемые и не учитываемые при определении объекта налогообложения.</a:t>
            </a:r>
            <a:endParaRPr lang="ru-RU" sz="1400" dirty="0" smtClean="0">
              <a:solidFill>
                <a:srgbClr val="223570"/>
              </a:solidFill>
              <a:latin typeface="Arial" panose="020B0604020202020204"/>
            </a:endParaRPr>
          </a:p>
          <a:p>
            <a:pPr algn="ctr"/>
            <a:endParaRPr lang="ru-RU" sz="1400" b="1" dirty="0">
              <a:solidFill>
                <a:srgbClr val="223570"/>
              </a:solidFill>
              <a:latin typeface="Arial" panose="020B0604020202020204"/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Arial" panose="020B0604020202020204"/>
              </a:rPr>
              <a:t>Сайт ФНС России: 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/>
              </a:rPr>
              <a:t>ausn.nalog.gov.ru</a:t>
            </a:r>
          </a:p>
          <a:p>
            <a:pPr algn="ctr"/>
            <a:endParaRPr lang="ru-RU" sz="1400" b="1" dirty="0">
              <a:solidFill>
                <a:srgbClr val="223570"/>
              </a:solidFill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984327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2253</Words>
  <Application>Microsoft Office PowerPoint</Application>
  <PresentationFormat>Экран (16:9)</PresentationFormat>
  <Paragraphs>234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Тема Office</vt:lpstr>
      <vt:lpstr>Документ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Шевцова Светлана Ахатовна</cp:lastModifiedBy>
  <cp:revision>32</cp:revision>
  <dcterms:modified xsi:type="dcterms:W3CDTF">2026-02-17T00:13:32Z</dcterms:modified>
</cp:coreProperties>
</file>